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86BBB-416C-4D91-9F9F-B34BD7556FF5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361CF-96C7-4064-92FE-924E10BE45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361CF-96C7-4064-92FE-924E10BE459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2361CF-96C7-4064-92FE-924E10BE459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6A77-9130-4B44-A587-7647686F0B6E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9865-8A61-4F58-9FFB-952BD8F55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6A77-9130-4B44-A587-7647686F0B6E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9865-8A61-4F58-9FFB-952BD8F55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6A77-9130-4B44-A587-7647686F0B6E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9865-8A61-4F58-9FFB-952BD8F55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6A77-9130-4B44-A587-7647686F0B6E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9865-8A61-4F58-9FFB-952BD8F55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6A77-9130-4B44-A587-7647686F0B6E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9865-8A61-4F58-9FFB-952BD8F55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6A77-9130-4B44-A587-7647686F0B6E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9865-8A61-4F58-9FFB-952BD8F55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6A77-9130-4B44-A587-7647686F0B6E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9865-8A61-4F58-9FFB-952BD8F55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6A77-9130-4B44-A587-7647686F0B6E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9865-8A61-4F58-9FFB-952BD8F55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6A77-9130-4B44-A587-7647686F0B6E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9865-8A61-4F58-9FFB-952BD8F55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6A77-9130-4B44-A587-7647686F0B6E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9865-8A61-4F58-9FFB-952BD8F55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C6A77-9130-4B44-A587-7647686F0B6E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F9865-8A61-4F58-9FFB-952BD8F55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A77-9130-4B44-A587-7647686F0B6E}" type="datetimeFigureOut">
              <a:rPr lang="en-US" smtClean="0"/>
              <a:pPr/>
              <a:t>11/15/2007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F9865-8A61-4F58-9FFB-952BD8F55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watch?v=94c43AlwLKo" TargetMode="External"/><Relationship Id="rId2" Type="http://schemas.openxmlformats.org/officeDocument/2006/relationships/hyperlink" Target="http://youtube.com/watch?v=l7G0ENIwI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err="1" smtClean="0"/>
              <a:t>Átröskun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/>
              <a:t>Ástrós Eva</a:t>
            </a:r>
            <a:endParaRPr lang="en-US" dirty="0"/>
          </a:p>
        </p:txBody>
      </p:sp>
      <p:pic>
        <p:nvPicPr>
          <p:cNvPr id="4" name="Picture 3" descr="anorexia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142851"/>
            <a:ext cx="3214710" cy="2308875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Átröskun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s-IS" dirty="0" err="1" smtClean="0"/>
              <a:t>Átröskun</a:t>
            </a:r>
            <a:r>
              <a:rPr lang="is-IS" dirty="0" smtClean="0"/>
              <a:t> er skipt í tvo hluta, Anorexía og </a:t>
            </a:r>
            <a:r>
              <a:rPr lang="is-IS" dirty="0" err="1" smtClean="0"/>
              <a:t>Búlemía</a:t>
            </a:r>
            <a:endParaRPr lang="is-IS" dirty="0" smtClean="0"/>
          </a:p>
          <a:p>
            <a:pPr>
              <a:buFont typeface="Arial" pitchFamily="34" charset="0"/>
              <a:buChar char="•"/>
            </a:pPr>
            <a:r>
              <a:rPr lang="is-IS" dirty="0" err="1" smtClean="0"/>
              <a:t>Átröskun</a:t>
            </a:r>
            <a:r>
              <a:rPr lang="is-IS" dirty="0" smtClean="0"/>
              <a:t> er algengari hjá konum en körlum, meira en 90% eru konur.</a:t>
            </a:r>
          </a:p>
          <a:p>
            <a:pPr>
              <a:buFont typeface="Arial" pitchFamily="34" charset="0"/>
              <a:buChar char="•"/>
            </a:pPr>
            <a:r>
              <a:rPr lang="is-IS" dirty="0" smtClean="0"/>
              <a:t>Kemur oftast fram á unglingsaldri</a:t>
            </a:r>
          </a:p>
          <a:p>
            <a:pPr>
              <a:buFont typeface="Arial" pitchFamily="34" charset="0"/>
              <a:buChar char="•"/>
            </a:pPr>
            <a:r>
              <a:rPr lang="is-IS" dirty="0" smtClean="0"/>
              <a:t>Er algengast hjá íþróttafólki</a:t>
            </a:r>
          </a:p>
          <a:p>
            <a:pPr>
              <a:buFont typeface="Arial" pitchFamily="34" charset="0"/>
              <a:buChar char="•"/>
            </a:pPr>
            <a:r>
              <a:rPr lang="is-IS" dirty="0" smtClean="0"/>
              <a:t>Algengasti aldurinn er 13-25 ára</a:t>
            </a:r>
          </a:p>
          <a:p>
            <a:pPr>
              <a:buFont typeface="Arial" pitchFamily="34" charset="0"/>
              <a:buChar char="•"/>
            </a:pPr>
            <a:r>
              <a:rPr lang="is-IS" dirty="0" smtClean="0"/>
              <a:t>Fyrirmyndir úr tískuheiminum leiða oft fólk út í anorexíu hugleiðingar.</a:t>
            </a:r>
          </a:p>
          <a:p>
            <a:pPr>
              <a:buFont typeface="Arial" pitchFamily="34" charset="0"/>
              <a:buChar char="•"/>
            </a:pPr>
            <a:r>
              <a:rPr lang="is-IS" dirty="0" smtClean="0"/>
              <a:t>Anorexíu sjúklingar binda oft enda á fyrri vinskap og hafa ekki mikil samskipti við fjölskylduna.</a:t>
            </a:r>
          </a:p>
          <a:p>
            <a:pPr>
              <a:buFont typeface="Arial" pitchFamily="34" charset="0"/>
              <a:buChar char="•"/>
            </a:pPr>
            <a:r>
              <a:rPr lang="is-IS" dirty="0" smtClean="0"/>
              <a:t>Anorexíu sjúklingar meiða oft sjálfan sig eða reyna að drepa sig.</a:t>
            </a:r>
          </a:p>
          <a:p>
            <a:pPr>
              <a:buFont typeface="Arial" pitchFamily="34" charset="0"/>
              <a:buChar char="•"/>
            </a:pPr>
            <a:r>
              <a:rPr lang="is-IS" dirty="0" smtClean="0"/>
              <a:t>10% af fólki sem er greint með anorexíu deyja.</a:t>
            </a:r>
          </a:p>
          <a:p>
            <a:pPr>
              <a:buFont typeface="Arial" pitchFamily="34" charset="0"/>
              <a:buChar char="•"/>
            </a:pPr>
            <a:endParaRPr lang="is-IS" dirty="0" smtClean="0"/>
          </a:p>
          <a:p>
            <a:pPr>
              <a:buFont typeface="Arial" pitchFamily="34" charset="0"/>
              <a:buChar char="•"/>
            </a:pPr>
            <a:endParaRPr lang="is-IS" dirty="0" smtClean="0"/>
          </a:p>
          <a:p>
            <a:endParaRPr lang="en-US" dirty="0"/>
          </a:p>
        </p:txBody>
      </p:sp>
      <p:pic>
        <p:nvPicPr>
          <p:cNvPr id="8" name="Content Placeholder 7" descr="kk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33810" y="273051"/>
            <a:ext cx="4638719" cy="5942032"/>
          </a:xfr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Anorexía</a:t>
            </a:r>
            <a:endParaRPr lang="en-US" dirty="0"/>
          </a:p>
        </p:txBody>
      </p:sp>
      <p:pic>
        <p:nvPicPr>
          <p:cNvPr id="5" name="Content Placeholder 4" descr="anorexia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06925" y="913606"/>
            <a:ext cx="3465537" cy="487284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is-IS" sz="1800" dirty="0" smtClean="0"/>
              <a:t>Manneskja með anorexíu neitar að borða og  forðast alfarið fitandi fæðu</a:t>
            </a:r>
          </a:p>
          <a:p>
            <a:pPr>
              <a:buFont typeface="Arial" pitchFamily="34" charset="0"/>
              <a:buChar char="•"/>
            </a:pPr>
            <a:r>
              <a:rPr lang="is-IS" sz="1800" dirty="0" smtClean="0"/>
              <a:t>Líkamsþyngd anorexíu sjúklinga er að minnsta kosti  15 % undir meðalþyngd</a:t>
            </a:r>
          </a:p>
          <a:p>
            <a:pPr>
              <a:buFont typeface="Arial" pitchFamily="34" charset="0"/>
              <a:buChar char="•"/>
            </a:pPr>
            <a:r>
              <a:rPr lang="is-IS" sz="1800" dirty="0"/>
              <a:t> </a:t>
            </a:r>
            <a:r>
              <a:rPr lang="is-IS" sz="1800" dirty="0" smtClean="0"/>
              <a:t>Anorexíusjúklingur hefur skerta líkamsímynd, finnst hann of feitur og hræðist að fitna</a:t>
            </a:r>
          </a:p>
          <a:p>
            <a:pPr>
              <a:buFont typeface="Arial" pitchFamily="34" charset="0"/>
              <a:buChar char="•"/>
            </a:pPr>
            <a:r>
              <a:rPr lang="is-IS" sz="1800" dirty="0" smtClean="0"/>
              <a:t>Við mikið þyngdartap minnkar hæfni líkamans til að halda sér hita</a:t>
            </a:r>
          </a:p>
          <a:p>
            <a:pPr>
              <a:buFont typeface="Arial" pitchFamily="34" charset="0"/>
              <a:buChar char="•"/>
            </a:pPr>
            <a:r>
              <a:rPr lang="is-IS" sz="1800" dirty="0" smtClean="0"/>
              <a:t>Fíngerð hár fara að vaxa á líkamanum til að minnka hitatap</a:t>
            </a:r>
          </a:p>
          <a:p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err="1" smtClean="0"/>
              <a:t>Búlemía</a:t>
            </a:r>
            <a:endParaRPr lang="en-US" dirty="0"/>
          </a:p>
        </p:txBody>
      </p:sp>
      <p:pic>
        <p:nvPicPr>
          <p:cNvPr id="5" name="Content Placeholder 4" descr="bulimia_wymioty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94125" y="1510507"/>
            <a:ext cx="4673600" cy="33782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is-IS" sz="1600" dirty="0" err="1" smtClean="0"/>
              <a:t>Búlemíu</a:t>
            </a:r>
            <a:r>
              <a:rPr lang="is-IS" sz="1600" dirty="0" smtClean="0"/>
              <a:t> sjúklingar fá átköst í tvær vikur út af sterkri innri hvöt til að borða.</a:t>
            </a:r>
          </a:p>
          <a:p>
            <a:pPr>
              <a:buFont typeface="Arial" pitchFamily="34" charset="0"/>
              <a:buChar char="•"/>
            </a:pPr>
            <a:r>
              <a:rPr lang="is-IS" sz="1600" dirty="0" smtClean="0"/>
              <a:t>Fæðunni er svo skilað aftur með uppköstum eða  með öðrum leiðum eins og hægðarlosandi lyfjum.</a:t>
            </a:r>
          </a:p>
          <a:p>
            <a:pPr>
              <a:buFont typeface="Arial" pitchFamily="34" charset="0"/>
              <a:buChar char="•"/>
            </a:pPr>
            <a:r>
              <a:rPr lang="is-IS" sz="1600" dirty="0" smtClean="0"/>
              <a:t>Fólk sem þjáist af </a:t>
            </a:r>
            <a:r>
              <a:rPr lang="is-IS" sz="1600" dirty="0" err="1" smtClean="0"/>
              <a:t>búlemíu</a:t>
            </a:r>
            <a:r>
              <a:rPr lang="is-IS" sz="1600" dirty="0" smtClean="0"/>
              <a:t> reynir oftast að fela þetta, þess vegna eru </a:t>
            </a:r>
            <a:r>
              <a:rPr lang="is-IS" sz="1600" dirty="0" err="1" smtClean="0"/>
              <a:t>búlemíu</a:t>
            </a:r>
            <a:r>
              <a:rPr lang="is-IS" sz="1600" dirty="0" smtClean="0"/>
              <a:t> sjúklingar ekki jafn sýnilegur umhverfinu eins og anorexíu sjúklingur.</a:t>
            </a:r>
          </a:p>
          <a:p>
            <a:pPr>
              <a:buFont typeface="Arial" pitchFamily="34" charset="0"/>
              <a:buChar char="•"/>
            </a:pPr>
            <a:r>
              <a:rPr lang="is-IS" sz="1600" dirty="0" smtClean="0"/>
              <a:t>Sífelld uppköst geta m.a. </a:t>
            </a:r>
            <a:r>
              <a:rPr lang="is-IS" sz="1600" dirty="0" smtClean="0"/>
              <a:t>valdið slappleika og óreglu í hjartslætti</a:t>
            </a:r>
          </a:p>
          <a:p>
            <a:pPr>
              <a:buFont typeface="Arial" pitchFamily="34" charset="0"/>
              <a:buChar char="•"/>
            </a:pPr>
            <a:r>
              <a:rPr lang="is-IS" sz="1600" dirty="0" smtClean="0"/>
              <a:t>Einnig má sjá skemmdir á glerungi tanna.</a:t>
            </a:r>
          </a:p>
          <a:p>
            <a:pPr>
              <a:buFont typeface="Arial" pitchFamily="34" charset="0"/>
              <a:buChar char="•"/>
            </a:pPr>
            <a:r>
              <a:rPr lang="is-IS" sz="1600" dirty="0" err="1" smtClean="0"/>
              <a:t>Búlemíu</a:t>
            </a:r>
            <a:r>
              <a:rPr lang="is-IS" sz="1600" dirty="0" smtClean="0"/>
              <a:t> sjúklingar eru oft með fullkomnunar áráttu.</a:t>
            </a:r>
            <a:endParaRPr lang="en-US" sz="16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Anorexía og tíska/fjölmiðlar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is-IS" sz="2800" dirty="0" smtClean="0"/>
              <a:t>Anorexía er mjög algeng í heimi tísku</a:t>
            </a:r>
          </a:p>
          <a:p>
            <a:pPr>
              <a:buFont typeface="Arial" pitchFamily="34" charset="0"/>
              <a:buChar char="•"/>
            </a:pPr>
            <a:r>
              <a:rPr lang="is-IS" sz="2800" dirty="0" smtClean="0"/>
              <a:t>Það er mikil pressa á fyrirsætum að vera fullkomnar og þurfa oft að grenna sig til að fá einhver verkefni.</a:t>
            </a:r>
          </a:p>
        </p:txBody>
      </p:sp>
      <p:pic>
        <p:nvPicPr>
          <p:cNvPr id="7" name="Picture 6" descr="supermodel-0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5" y="3231122"/>
            <a:ext cx="3357586" cy="3341151"/>
          </a:xfrm>
          <a:prstGeom prst="rect">
            <a:avLst/>
          </a:prstGeom>
        </p:spPr>
      </p:pic>
      <p:pic>
        <p:nvPicPr>
          <p:cNvPr id="10" name="Content Placeholder 9" descr="anorexia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29124" y="214290"/>
            <a:ext cx="3357586" cy="3000372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2400" dirty="0" smtClean="0"/>
              <a:t>Fjölmiðlar og Anorexía</a:t>
            </a:r>
            <a:endParaRPr lang="en-US" sz="2400" dirty="0"/>
          </a:p>
        </p:txBody>
      </p:sp>
      <p:pic>
        <p:nvPicPr>
          <p:cNvPr id="5" name="Content Placeholder 4" descr="anorexia mary kate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9058" y="357166"/>
            <a:ext cx="1411760" cy="264320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is-IS" sz="2400" dirty="0" smtClean="0"/>
              <a:t>Það er mikil pressa á “frægu” fólki að vera “fullkomin”</a:t>
            </a:r>
          </a:p>
          <a:p>
            <a:pPr>
              <a:buFont typeface="Arial" pitchFamily="34" charset="0"/>
              <a:buChar char="•"/>
            </a:pPr>
            <a:r>
              <a:rPr lang="is-IS" sz="2400" dirty="0" smtClean="0"/>
              <a:t>Og hafa margar stjörnur lent í því að fá anorexíu.</a:t>
            </a:r>
          </a:p>
          <a:p>
            <a:pPr>
              <a:buFont typeface="Arial" pitchFamily="34" charset="0"/>
              <a:buChar char="•"/>
            </a:pPr>
            <a:r>
              <a:rPr lang="is-IS" sz="2400" dirty="0" smtClean="0"/>
              <a:t>Það sem sumir telja </a:t>
            </a:r>
            <a:r>
              <a:rPr lang="is-IS" sz="2400" dirty="0" err="1" smtClean="0"/>
              <a:t>fullkomnun</a:t>
            </a:r>
            <a:r>
              <a:rPr lang="is-IS" sz="2400" dirty="0" smtClean="0"/>
              <a:t> er að vera grindhoraður og saklausir megrunarkúrar geta farið út í anorexíu</a:t>
            </a:r>
            <a:r>
              <a:rPr lang="is-IS" dirty="0" smtClean="0"/>
              <a:t>.</a:t>
            </a:r>
          </a:p>
          <a:p>
            <a:endParaRPr lang="en-US" dirty="0"/>
          </a:p>
        </p:txBody>
      </p:sp>
      <p:pic>
        <p:nvPicPr>
          <p:cNvPr id="6" name="Picture 5" descr="fyrir og efti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357166"/>
            <a:ext cx="2000264" cy="2646544"/>
          </a:xfrm>
          <a:prstGeom prst="rect">
            <a:avLst/>
          </a:prstGeom>
        </p:spPr>
      </p:pic>
      <p:pic>
        <p:nvPicPr>
          <p:cNvPr id="7" name="Picture 6" descr="nicol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248" y="3071810"/>
            <a:ext cx="2928958" cy="3333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Myndband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err="1" smtClean="0">
                <a:hlinkClick r:id="rId2"/>
              </a:rPr>
              <a:t>Anorexia</a:t>
            </a:r>
            <a:endParaRPr lang="is-IS" dirty="0" smtClean="0"/>
          </a:p>
          <a:p>
            <a:r>
              <a:rPr lang="is-IS" dirty="0" smtClean="0">
                <a:hlinkClick r:id="rId3"/>
              </a:rPr>
              <a:t>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319</Words>
  <Application>Microsoft Office PowerPoint</Application>
  <PresentationFormat>On-screen Show (4:3)</PresentationFormat>
  <Paragraphs>38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Átröskun</vt:lpstr>
      <vt:lpstr>Átröskun</vt:lpstr>
      <vt:lpstr>Anorexía</vt:lpstr>
      <vt:lpstr>Búlemía</vt:lpstr>
      <vt:lpstr>Anorexía og tíska/fjölmiðlar</vt:lpstr>
      <vt:lpstr>Fjölmiðlar og Anorexía</vt:lpstr>
      <vt:lpstr>Myndband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Átröskun</dc:title>
  <dc:creator>administrator</dc:creator>
  <cp:lastModifiedBy>administrator</cp:lastModifiedBy>
  <cp:revision>16</cp:revision>
  <dcterms:created xsi:type="dcterms:W3CDTF">2007-11-08T08:32:59Z</dcterms:created>
  <dcterms:modified xsi:type="dcterms:W3CDTF">2007-11-15T08:35:14Z</dcterms:modified>
</cp:coreProperties>
</file>